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01049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Kenny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Kevin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Kevin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Ed or Emily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Kenny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Kevin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Kenny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Kenny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Kenny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Emily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Emily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Emily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Kevin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p:nvPr/>
        </p:nvSpPr>
        <p:spPr>
          <a:xfrm>
            <a:off x="-47223" y="2230"/>
            <a:ext cx="9186099" cy="6892816"/>
          </a:xfrm>
          <a:prstGeom prst="rect">
            <a:avLst/>
          </a:prstGeom>
          <a:blipFill>
            <a:blip r:embed="rId3"/>
            <a:stretch>
              <a:fillRect/>
            </a:stretch>
          </a:blipFill>
          <a:ln>
            <a:noFill/>
          </a:ln>
        </p:spPr>
      </p:sp>
      <p:sp>
        <p:nvSpPr>
          <p:cNvPr id="24" name="Shape 24"/>
          <p:cNvSpPr txBox="1"/>
          <p:nvPr/>
        </p:nvSpPr>
        <p:spPr>
          <a:xfrm>
            <a:off x="1620600" y="6308287"/>
            <a:ext cx="5693399" cy="379499"/>
          </a:xfrm>
          <a:prstGeom prst="rect">
            <a:avLst/>
          </a:prstGeom>
          <a:noFill/>
        </p:spPr>
        <p:txBody>
          <a:bodyPr lIns="91425" tIns="91425" rIns="91425" bIns="91425" anchor="t" anchorCtr="0">
            <a:spAutoFit/>
          </a:bodyPr>
          <a:lstStyle/>
          <a:p>
            <a:pPr>
              <a:buNone/>
            </a:pPr>
            <a:r>
              <a:rPr lang="en"/>
              <a:t>By Kenny Croyle, Emily Mendoza, Kevin Maulhardt, and Ed Hwang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Infant Joy vs Infant Sorrow</a:t>
            </a:r>
          </a:p>
        </p:txBody>
      </p:sp>
      <p:sp>
        <p:nvSpPr>
          <p:cNvPr id="87" name="Shape 87"/>
          <p:cNvSpPr txBox="1"/>
          <p:nvPr/>
        </p:nvSpPr>
        <p:spPr>
          <a:xfrm>
            <a:off x="203600" y="1844231"/>
            <a:ext cx="8666999" cy="4602899"/>
          </a:xfrm>
          <a:prstGeom prst="rect">
            <a:avLst/>
          </a:prstGeom>
          <a:noFill/>
        </p:spPr>
        <p:txBody>
          <a:bodyPr lIns="91425" tIns="91425" rIns="91425" bIns="91425" anchor="t" anchorCtr="0">
            <a:spAutoFit/>
          </a:bodyPr>
          <a:lstStyle/>
          <a:p>
            <a:pPr lvl="0" algn="ctr" rtl="0">
              <a:buNone/>
            </a:pPr>
            <a:r>
              <a:rPr lang="en" sz="3000" dirty="0"/>
              <a:t>Should an infant take a perspective of the world that more associates with:</a:t>
            </a:r>
          </a:p>
          <a:p>
            <a:endParaRPr dirty="0"/>
          </a:p>
          <a:p>
            <a:pPr marL="514350" lvl="0" indent="-514350" rtl="0">
              <a:buAutoNum type="alphaUcParenR"/>
            </a:pPr>
            <a:r>
              <a:rPr lang="en" sz="3000" dirty="0" smtClean="0"/>
              <a:t>the </a:t>
            </a:r>
            <a:r>
              <a:rPr lang="en" sz="3000" dirty="0"/>
              <a:t>joy associated with discovery, the possibilities of greatness, and the beautiful aspects of nature </a:t>
            </a:r>
            <a:r>
              <a:rPr lang="en" sz="3000" dirty="0" smtClean="0"/>
              <a:t>or</a:t>
            </a:r>
          </a:p>
          <a:p>
            <a:pPr marL="514350" lvl="0" indent="-514350" rtl="0"/>
            <a:endParaRPr lang="en" sz="3000" dirty="0"/>
          </a:p>
          <a:p>
            <a:pPr>
              <a:buNone/>
            </a:pPr>
            <a:r>
              <a:rPr lang="en" sz="3000" dirty="0"/>
              <a:t>B) The inevitable evils that are faced along the journey of life, or the bumps and obstacles, so to speak.</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Shape 92"/>
          <p:cNvSpPr/>
          <p:nvPr/>
        </p:nvSpPr>
        <p:spPr>
          <a:xfrm>
            <a:off x="1510681" y="145137"/>
            <a:ext cx="6063687" cy="4034031"/>
          </a:xfrm>
          <a:prstGeom prst="rect">
            <a:avLst/>
          </a:prstGeom>
          <a:blipFill>
            <a:blip r:embed="rId3"/>
            <a:stretch>
              <a:fillRect/>
            </a:stretch>
          </a:blipFill>
          <a:ln>
            <a:noFill/>
          </a:ln>
        </p:spPr>
      </p:sp>
      <p:sp>
        <p:nvSpPr>
          <p:cNvPr id="93" name="Shape 93"/>
          <p:cNvSpPr txBox="1"/>
          <p:nvPr/>
        </p:nvSpPr>
        <p:spPr>
          <a:xfrm>
            <a:off x="599075" y="4300031"/>
            <a:ext cx="7982700" cy="2403599"/>
          </a:xfrm>
          <a:prstGeom prst="rect">
            <a:avLst/>
          </a:prstGeom>
          <a:noFill/>
        </p:spPr>
        <p:txBody>
          <a:bodyPr lIns="91425" tIns="91425" rIns="91425" bIns="91425" anchor="t" anchorCtr="0">
            <a:spAutoFit/>
          </a:bodyPr>
          <a:lstStyle/>
          <a:p>
            <a:pPr lvl="0" algn="ctr" rtl="0">
              <a:buNone/>
            </a:pPr>
            <a:r>
              <a:rPr lang="en" sz="2000">
                <a:solidFill>
                  <a:schemeClr val="lt1"/>
                </a:solidFill>
              </a:rPr>
              <a:t>Position yourself at the bottom of a grueling hike ahead up a mountain (above: Everest). Is your focus on: </a:t>
            </a:r>
          </a:p>
          <a:p>
            <a:endParaRPr/>
          </a:p>
          <a:p>
            <a:pPr lvl="0" rtl="0">
              <a:buNone/>
            </a:pPr>
            <a:r>
              <a:rPr lang="en" sz="2000">
                <a:solidFill>
                  <a:schemeClr val="lt1"/>
                </a:solidFill>
              </a:rPr>
              <a:t>A) the euphoric moments of making it to the top and reaching your goal, or</a:t>
            </a:r>
          </a:p>
          <a:p>
            <a:pPr lvl="0" rtl="0">
              <a:buNone/>
            </a:pPr>
            <a:r>
              <a:rPr lang="en" sz="2000">
                <a:solidFill>
                  <a:schemeClr val="lt1"/>
                </a:solidFill>
              </a:rPr>
              <a:t>B) the gut wrenching aches and pains, blood chilling temperatures, and paper-thin air all to be endured.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0"/>
            <a:ext cx="8229600" cy="1143000"/>
          </a:xfrm>
          <a:prstGeom prst="rect">
            <a:avLst/>
          </a:prstGeom>
        </p:spPr>
        <p:txBody>
          <a:bodyPr lIns="91425" tIns="91425" rIns="91425" bIns="91425" anchor="b" anchorCtr="0">
            <a:spAutoFit/>
          </a:bodyPr>
          <a:lstStyle/>
          <a:p>
            <a:pPr algn="ctr">
              <a:buNone/>
            </a:pPr>
            <a:r>
              <a:rPr lang="en" sz="3200">
                <a:solidFill>
                  <a:srgbClr val="000000"/>
                </a:solidFill>
              </a:rPr>
              <a:t>Nurse's Song</a:t>
            </a:r>
          </a:p>
        </p:txBody>
      </p:sp>
      <p:sp>
        <p:nvSpPr>
          <p:cNvPr id="99" name="Shape 99"/>
          <p:cNvSpPr/>
          <p:nvPr/>
        </p:nvSpPr>
        <p:spPr>
          <a:xfrm>
            <a:off x="152400" y="1608975"/>
            <a:ext cx="2762250" cy="4972050"/>
          </a:xfrm>
          <a:prstGeom prst="rect">
            <a:avLst/>
          </a:prstGeom>
          <a:blipFill>
            <a:blip r:embed="rId3"/>
            <a:stretch>
              <a:fillRect/>
            </a:stretch>
          </a:blipFill>
        </p:spPr>
      </p:sp>
      <p:sp>
        <p:nvSpPr>
          <p:cNvPr id="100" name="Shape 100"/>
          <p:cNvSpPr/>
          <p:nvPr/>
        </p:nvSpPr>
        <p:spPr>
          <a:xfrm>
            <a:off x="6137300" y="1608975"/>
            <a:ext cx="2686050" cy="4972050"/>
          </a:xfrm>
          <a:prstGeom prst="rect">
            <a:avLst/>
          </a:prstGeom>
          <a:blipFill>
            <a:blip r:embed="rId4"/>
            <a:stretch>
              <a:fillRect/>
            </a:stretch>
          </a:blipFill>
        </p:spPr>
      </p:sp>
      <p:sp>
        <p:nvSpPr>
          <p:cNvPr id="101" name="Shape 101"/>
          <p:cNvSpPr txBox="1"/>
          <p:nvPr/>
        </p:nvSpPr>
        <p:spPr>
          <a:xfrm>
            <a:off x="3072000" y="1927600"/>
            <a:ext cx="3000000" cy="3379199"/>
          </a:xfrm>
          <a:prstGeom prst="rect">
            <a:avLst/>
          </a:prstGeom>
        </p:spPr>
        <p:txBody>
          <a:bodyPr lIns="91425" tIns="91425" rIns="91425" bIns="91425" anchor="ctr" anchorCtr="0">
            <a:spAutoFit/>
          </a:bodyPr>
          <a:lstStyle/>
          <a:p>
            <a:pPr lvl="0" rtl="0">
              <a:lnSpc>
                <a:spcPct val="115000"/>
              </a:lnSpc>
              <a:buClr>
                <a:srgbClr val="000000"/>
              </a:buClr>
              <a:buSzPct val="55000"/>
              <a:buFont typeface="Arial"/>
              <a:buNone/>
            </a:pPr>
            <a:r>
              <a:rPr lang="en" sz="2000"/>
              <a:t>Children are playing outside in the hills, while the nurse looks on. The two songs show two different point of views from the nurse. One has a positive outlook and encourages innocence while the other has a negative one and seeks to suppress it.</a:t>
            </a:r>
          </a:p>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Nurse's Song</a:t>
            </a:r>
          </a:p>
        </p:txBody>
      </p:sp>
      <p:sp>
        <p:nvSpPr>
          <p:cNvPr id="107" name="Shape 107"/>
          <p:cNvSpPr txBox="1"/>
          <p:nvPr/>
        </p:nvSpPr>
        <p:spPr>
          <a:xfrm>
            <a:off x="854250" y="1501075"/>
            <a:ext cx="7435499" cy="457200"/>
          </a:xfrm>
          <a:prstGeom prst="rect">
            <a:avLst/>
          </a:prstGeom>
          <a:noFill/>
        </p:spPr>
        <p:txBody>
          <a:bodyPr lIns="91425" tIns="91425" rIns="91425" bIns="91425" anchor="t" anchorCtr="0">
            <a:spAutoFit/>
          </a:bodyPr>
          <a:lstStyle/>
          <a:p>
            <a:pPr>
              <a:buNone/>
            </a:pPr>
            <a:r>
              <a:rPr lang="en" sz="3000"/>
              <a:t>Which outlook should people take on life as they age?</a:t>
            </a:r>
          </a:p>
        </p:txBody>
      </p:sp>
      <p:sp>
        <p:nvSpPr>
          <p:cNvPr id="108" name="Shape 108"/>
          <p:cNvSpPr txBox="1"/>
          <p:nvPr/>
        </p:nvSpPr>
        <p:spPr>
          <a:xfrm>
            <a:off x="611549" y="4156250"/>
            <a:ext cx="7207800" cy="457200"/>
          </a:xfrm>
          <a:prstGeom prst="rect">
            <a:avLst/>
          </a:prstGeom>
          <a:noFill/>
        </p:spPr>
        <p:txBody>
          <a:bodyPr lIns="91425" tIns="91425" rIns="91425" bIns="91425" anchor="t" anchorCtr="0">
            <a:spAutoFit/>
          </a:bodyPr>
          <a:lstStyle/>
          <a:p>
            <a:pPr>
              <a:buNone/>
            </a:pPr>
            <a:r>
              <a:rPr lang="en" sz="3000"/>
              <a:t>B) Become more bitter as one ages and be jealous of those who are young.</a:t>
            </a:r>
          </a:p>
        </p:txBody>
      </p:sp>
      <p:sp>
        <p:nvSpPr>
          <p:cNvPr id="109" name="Shape 109"/>
          <p:cNvSpPr txBox="1"/>
          <p:nvPr/>
        </p:nvSpPr>
        <p:spPr>
          <a:xfrm>
            <a:off x="611549" y="3033500"/>
            <a:ext cx="7678200" cy="457200"/>
          </a:xfrm>
          <a:prstGeom prst="rect">
            <a:avLst/>
          </a:prstGeom>
          <a:noFill/>
        </p:spPr>
        <p:txBody>
          <a:bodyPr lIns="91425" tIns="91425" rIns="91425" bIns="91425" anchor="t" anchorCtr="0">
            <a:spAutoFit/>
          </a:bodyPr>
          <a:lstStyle/>
          <a:p>
            <a:pPr>
              <a:buNone/>
            </a:pPr>
            <a:r>
              <a:rPr lang="en" sz="3000"/>
              <a:t>A) Remember how it felt to be young and pass that feeling on to the youth.</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13"/>
        <p:cNvGrpSpPr/>
        <p:nvPr/>
      </p:nvGrpSpPr>
      <p:grpSpPr>
        <a:xfrm>
          <a:off x="0" y="0"/>
          <a:ext cx="0" cy="0"/>
          <a:chOff x="0" y="0"/>
          <a:chExt cx="0" cy="0"/>
        </a:xfrm>
      </p:grpSpPr>
      <p:sp>
        <p:nvSpPr>
          <p:cNvPr id="114" name="Shape 114"/>
          <p:cNvSpPr/>
          <p:nvPr/>
        </p:nvSpPr>
        <p:spPr>
          <a:xfrm>
            <a:off x="2093534" y="257925"/>
            <a:ext cx="4956931" cy="3721059"/>
          </a:xfrm>
          <a:prstGeom prst="rect">
            <a:avLst/>
          </a:prstGeom>
          <a:blipFill>
            <a:blip r:embed="rId3"/>
            <a:stretch>
              <a:fillRect/>
            </a:stretch>
          </a:blipFill>
        </p:spPr>
      </p:sp>
      <p:sp>
        <p:nvSpPr>
          <p:cNvPr id="115" name="Shape 115"/>
          <p:cNvSpPr txBox="1"/>
          <p:nvPr/>
        </p:nvSpPr>
        <p:spPr>
          <a:xfrm>
            <a:off x="1537050" y="4171450"/>
            <a:ext cx="6069899" cy="457200"/>
          </a:xfrm>
          <a:prstGeom prst="rect">
            <a:avLst/>
          </a:prstGeom>
          <a:noFill/>
        </p:spPr>
        <p:txBody>
          <a:bodyPr lIns="91425" tIns="91425" rIns="91425" bIns="91425" anchor="t" anchorCtr="0">
            <a:spAutoFit/>
          </a:bodyPr>
          <a:lstStyle/>
          <a:p>
            <a:pPr>
              <a:buNone/>
            </a:pPr>
            <a:r>
              <a:rPr lang="en" sz="2200"/>
              <a:t>How do you feel when you see a playground?</a:t>
            </a:r>
          </a:p>
        </p:txBody>
      </p:sp>
      <p:sp>
        <p:nvSpPr>
          <p:cNvPr id="116" name="Shape 116"/>
          <p:cNvSpPr txBox="1"/>
          <p:nvPr/>
        </p:nvSpPr>
        <p:spPr>
          <a:xfrm>
            <a:off x="720175" y="5766600"/>
            <a:ext cx="7208099" cy="457200"/>
          </a:xfrm>
          <a:prstGeom prst="rect">
            <a:avLst/>
          </a:prstGeom>
          <a:noFill/>
        </p:spPr>
        <p:txBody>
          <a:bodyPr lIns="91425" tIns="91425" rIns="91425" bIns="91425" anchor="t" anchorCtr="0">
            <a:spAutoFit/>
          </a:bodyPr>
          <a:lstStyle/>
          <a:p>
            <a:pPr>
              <a:buNone/>
            </a:pPr>
            <a:r>
              <a:rPr lang="en" sz="2200"/>
              <a:t>B) The playground is too childish and I have better things to do.</a:t>
            </a:r>
          </a:p>
        </p:txBody>
      </p:sp>
      <p:sp>
        <p:nvSpPr>
          <p:cNvPr id="117" name="Shape 117"/>
          <p:cNvSpPr txBox="1"/>
          <p:nvPr/>
        </p:nvSpPr>
        <p:spPr>
          <a:xfrm>
            <a:off x="720175" y="4843834"/>
            <a:ext cx="6494999" cy="457200"/>
          </a:xfrm>
          <a:prstGeom prst="rect">
            <a:avLst/>
          </a:prstGeom>
          <a:noFill/>
        </p:spPr>
        <p:txBody>
          <a:bodyPr lIns="91425" tIns="91425" rIns="91425" bIns="91425" anchor="t" anchorCtr="0">
            <a:spAutoFit/>
          </a:bodyPr>
          <a:lstStyle/>
          <a:p>
            <a:pPr>
              <a:buNone/>
            </a:pPr>
            <a:r>
              <a:rPr lang="en" sz="2200"/>
              <a:t>A) Elementary school was the life: lets go play on 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Tally up Your As and Bs</a:t>
            </a:r>
          </a:p>
        </p:txBody>
      </p:sp>
      <p:sp>
        <p:nvSpPr>
          <p:cNvPr id="123" name="Shape 123"/>
          <p:cNvSpPr txBox="1">
            <a:spLocks noGrp="1"/>
          </p:cNvSpPr>
          <p:nvPr>
            <p:ph type="body" idx="1"/>
          </p:nvPr>
        </p:nvSpPr>
        <p:spPr>
          <a:xfrm>
            <a:off x="3173845" y="1497602"/>
            <a:ext cx="2506500" cy="3518699"/>
          </a:xfrm>
          <a:prstGeom prst="rect">
            <a:avLst/>
          </a:prstGeom>
        </p:spPr>
        <p:txBody>
          <a:bodyPr lIns="91425" tIns="91425" rIns="91425" bIns="91425" anchor="t" anchorCtr="0">
            <a:spAutoFit/>
          </a:bodyPr>
          <a:lstStyle/>
          <a:p>
            <a:pPr lvl="0" rtl="0">
              <a:buNone/>
            </a:pPr>
            <a:r>
              <a:rPr lang="en" sz="2400"/>
              <a:t>3-5 As and 3-5 Bs</a:t>
            </a:r>
          </a:p>
          <a:p>
            <a:pPr lvl="0" rtl="0">
              <a:buNone/>
            </a:pPr>
            <a:r>
              <a:rPr lang="en" sz="2400"/>
              <a:t>You are either a neutral or balanced person</a:t>
            </a:r>
          </a:p>
          <a:p>
            <a:endParaRPr/>
          </a:p>
        </p:txBody>
      </p:sp>
      <p:sp>
        <p:nvSpPr>
          <p:cNvPr id="124" name="Shape 124"/>
          <p:cNvSpPr txBox="1">
            <a:spLocks noGrp="1"/>
          </p:cNvSpPr>
          <p:nvPr>
            <p:ph type="body" idx="2"/>
          </p:nvPr>
        </p:nvSpPr>
        <p:spPr>
          <a:xfrm>
            <a:off x="78350" y="1497602"/>
            <a:ext cx="3327600" cy="50036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a:t>0-2 As and 6-8 Bs</a:t>
            </a:r>
          </a:p>
          <a:p>
            <a:pPr lvl="0">
              <a:buClr>
                <a:srgbClr val="000000"/>
              </a:buClr>
              <a:buSzPct val="45833"/>
              <a:buFont typeface="Arial"/>
              <a:buNone/>
            </a:pPr>
            <a:r>
              <a:rPr lang="en" sz="2400"/>
              <a:t>You are bitter and disenchanted, much like William Blake when the French Revolution got out of control</a:t>
            </a:r>
          </a:p>
        </p:txBody>
      </p:sp>
      <p:sp>
        <p:nvSpPr>
          <p:cNvPr id="125" name="Shape 125"/>
          <p:cNvSpPr txBox="1">
            <a:spLocks noGrp="1"/>
          </p:cNvSpPr>
          <p:nvPr>
            <p:ph type="body" idx="3"/>
          </p:nvPr>
        </p:nvSpPr>
        <p:spPr>
          <a:xfrm>
            <a:off x="5816400" y="1417637"/>
            <a:ext cx="3327600" cy="50036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a:t>6-8 As and 0-2 Bs</a:t>
            </a:r>
          </a:p>
          <a:p>
            <a:pPr lvl="0">
              <a:buClr>
                <a:srgbClr val="000000"/>
              </a:buClr>
              <a:buSzPct val="45833"/>
              <a:buFont typeface="Arial"/>
              <a:buNone/>
            </a:pPr>
            <a:r>
              <a:rPr lang="en" sz="2400"/>
              <a:t>You are upbeat and optimistic, much like William Blake at the beginning of the French Revolution</a:t>
            </a:r>
          </a:p>
        </p:txBody>
      </p:sp>
      <p:sp>
        <p:nvSpPr>
          <p:cNvPr id="126" name="Shape 126"/>
          <p:cNvSpPr/>
          <p:nvPr/>
        </p:nvSpPr>
        <p:spPr>
          <a:xfrm>
            <a:off x="3116037" y="4280262"/>
            <a:ext cx="2466975" cy="1857375"/>
          </a:xfrm>
          <a:prstGeom prst="rect">
            <a:avLst/>
          </a:prstGeom>
          <a:blipFill>
            <a:blip r:embed="rId3"/>
            <a:stretch>
              <a:fillRect/>
            </a:stretch>
          </a:blipFill>
          <a:ln>
            <a:noFill/>
          </a:ln>
        </p:spPr>
      </p:sp>
      <p:sp>
        <p:nvSpPr>
          <p:cNvPr id="127" name="Shape 127"/>
          <p:cNvSpPr/>
          <p:nvPr/>
        </p:nvSpPr>
        <p:spPr>
          <a:xfrm>
            <a:off x="368012" y="4237400"/>
            <a:ext cx="2352675" cy="1943100"/>
          </a:xfrm>
          <a:prstGeom prst="rect">
            <a:avLst/>
          </a:prstGeom>
          <a:blipFill>
            <a:blip r:embed="rId4"/>
            <a:stretch>
              <a:fillRect/>
            </a:stretch>
          </a:blipFill>
          <a:ln>
            <a:noFill/>
          </a:ln>
        </p:spPr>
      </p:sp>
      <p:sp>
        <p:nvSpPr>
          <p:cNvPr id="128" name="Shape 128"/>
          <p:cNvSpPr/>
          <p:nvPr/>
        </p:nvSpPr>
        <p:spPr>
          <a:xfrm>
            <a:off x="6111162" y="4261212"/>
            <a:ext cx="2409825" cy="1895475"/>
          </a:xfrm>
          <a:prstGeom prst="rect">
            <a:avLst/>
          </a:prstGeom>
          <a:blipFill>
            <a:blip r:embed="rId5"/>
            <a:stretch>
              <a:fillRect/>
            </a:stretch>
          </a:blipFill>
          <a:ln>
            <a:noFill/>
          </a:ln>
        </p:spPr>
      </p:sp>
      <p:sp>
        <p:nvSpPr>
          <p:cNvPr id="129" name="Shape 129"/>
          <p:cNvSpPr txBox="1"/>
          <p:nvPr/>
        </p:nvSpPr>
        <p:spPr>
          <a:xfrm>
            <a:off x="3099600" y="6242875"/>
            <a:ext cx="2944799" cy="444900"/>
          </a:xfrm>
          <a:prstGeom prst="rect">
            <a:avLst/>
          </a:prstGeom>
          <a:noFill/>
        </p:spPr>
        <p:txBody>
          <a:bodyPr lIns="91425" tIns="91425" rIns="91425" bIns="91425" anchor="t" anchorCtr="0">
            <a:spAutoFit/>
          </a:bodyPr>
          <a:lstStyle/>
          <a:p>
            <a:pPr>
              <a:buNone/>
            </a:pPr>
            <a:r>
              <a:rPr lang="en">
                <a:solidFill>
                  <a:schemeClr val="dk1"/>
                </a:solidFill>
              </a:rPr>
              <a:t>You are Sitting on the Fence </a:t>
            </a:r>
          </a:p>
        </p:txBody>
      </p:sp>
      <p:sp>
        <p:nvSpPr>
          <p:cNvPr id="130" name="Shape 130"/>
          <p:cNvSpPr txBox="1"/>
          <p:nvPr/>
        </p:nvSpPr>
        <p:spPr>
          <a:xfrm>
            <a:off x="674000" y="6262525"/>
            <a:ext cx="2329499" cy="405599"/>
          </a:xfrm>
          <a:prstGeom prst="rect">
            <a:avLst/>
          </a:prstGeom>
          <a:noFill/>
        </p:spPr>
        <p:txBody>
          <a:bodyPr lIns="91425" tIns="91425" rIns="91425" bIns="91425" anchor="t" anchorCtr="0">
            <a:spAutoFit/>
          </a:bodyPr>
          <a:lstStyle/>
          <a:p>
            <a:pPr>
              <a:buNone/>
            </a:pPr>
            <a:r>
              <a:rPr lang="en"/>
              <a:t>You are Experienced</a:t>
            </a:r>
          </a:p>
        </p:txBody>
      </p:sp>
      <p:sp>
        <p:nvSpPr>
          <p:cNvPr id="131" name="Shape 131"/>
          <p:cNvSpPr txBox="1"/>
          <p:nvPr/>
        </p:nvSpPr>
        <p:spPr>
          <a:xfrm>
            <a:off x="6548362" y="6236725"/>
            <a:ext cx="3657600" cy="457200"/>
          </a:xfrm>
          <a:prstGeom prst="rect">
            <a:avLst/>
          </a:prstGeom>
          <a:noFill/>
        </p:spPr>
        <p:txBody>
          <a:bodyPr lIns="91425" tIns="91425" rIns="91425" bIns="91425" anchor="t" anchorCtr="0">
            <a:spAutoFit/>
          </a:bodyPr>
          <a:lstStyle/>
          <a:p>
            <a:pPr>
              <a:buNone/>
            </a:pPr>
            <a:r>
              <a:rPr lang="en"/>
              <a:t>You are Innocent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5"/>
        <p:cNvGrpSpPr/>
        <p:nvPr/>
      </p:nvGrpSpPr>
      <p:grpSpPr>
        <a:xfrm>
          <a:off x="0" y="0"/>
          <a:ext cx="0" cy="0"/>
          <a:chOff x="0" y="0"/>
          <a:chExt cx="0" cy="0"/>
        </a:xfrm>
      </p:grpSpPr>
      <p:sp>
        <p:nvSpPr>
          <p:cNvPr id="136" name="Shape 136"/>
          <p:cNvSpPr txBox="1"/>
          <p:nvPr/>
        </p:nvSpPr>
        <p:spPr>
          <a:xfrm>
            <a:off x="20100" y="5264250"/>
            <a:ext cx="9103800" cy="1388399"/>
          </a:xfrm>
          <a:prstGeom prst="rect">
            <a:avLst/>
          </a:prstGeom>
          <a:solidFill>
            <a:srgbClr val="FFF2CC"/>
          </a:solidFill>
          <a:ln>
            <a:noFill/>
          </a:ln>
        </p:spPr>
        <p:txBody>
          <a:bodyPr lIns="91425" tIns="91425" rIns="91425" bIns="91425" anchor="t" anchorCtr="0">
            <a:spAutoFit/>
          </a:bodyPr>
          <a:lstStyle/>
          <a:p>
            <a:pPr algn="ctr">
              <a:buNone/>
            </a:pPr>
            <a:r>
              <a:rPr lang="en" sz="3600"/>
              <a:t>Remember, help control the pet population. Have your pet spayed or neutered!</a:t>
            </a:r>
          </a:p>
        </p:txBody>
      </p:sp>
      <p:sp>
        <p:nvSpPr>
          <p:cNvPr id="137" name="Shape 137"/>
          <p:cNvSpPr/>
          <p:nvPr/>
        </p:nvSpPr>
        <p:spPr>
          <a:xfrm>
            <a:off x="1207859" y="902874"/>
            <a:ext cx="6541582" cy="4361375"/>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How to Play</a:t>
            </a:r>
          </a:p>
        </p:txBody>
      </p:sp>
      <p:sp>
        <p:nvSpPr>
          <p:cNvPr id="30" name="Shape 3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lang="en"/>
              <a:t>There are 8 rounds. Each round will have either a pair of poems by Blake or a picture. </a:t>
            </a:r>
          </a:p>
          <a:p>
            <a:pPr marL="457200" lvl="0" indent="-419100" rtl="0">
              <a:buClr>
                <a:schemeClr val="dk1"/>
              </a:buClr>
              <a:buSzPct val="166666"/>
              <a:buFont typeface="Arial"/>
              <a:buChar char="•"/>
            </a:pPr>
            <a:r>
              <a:rPr lang="en"/>
              <a:t>If the slide has a pair of poems, you will decide which version of the poem you feel more accurately represents the situation the poem describes.  </a:t>
            </a:r>
          </a:p>
          <a:p>
            <a:pPr marL="457200" lvl="0" indent="-419100" rtl="0">
              <a:buClr>
                <a:schemeClr val="dk1"/>
              </a:buClr>
              <a:buSzPct val="166666"/>
              <a:buFont typeface="Arial"/>
              <a:buChar char="•"/>
            </a:pPr>
            <a:r>
              <a:rPr lang="en"/>
              <a:t>If the slide shows a picture, choose the option that you associate with the picture. </a:t>
            </a:r>
          </a:p>
          <a:p>
            <a:pPr marL="457200" lvl="0" indent="-419100">
              <a:buClr>
                <a:schemeClr val="dk1"/>
              </a:buClr>
              <a:buSzPct val="166666"/>
              <a:buFont typeface="Arial"/>
              <a:buChar char="•"/>
            </a:pPr>
            <a:r>
              <a:rPr lang="en"/>
              <a:t>Keep track of how often you choose A or B.</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4"/>
        <p:cNvGrpSpPr/>
        <p:nvPr/>
      </p:nvGrpSpPr>
      <p:grpSpPr>
        <a:xfrm>
          <a:off x="0" y="0"/>
          <a:ext cx="0" cy="0"/>
          <a:chOff x="0" y="0"/>
          <a:chExt cx="0" cy="0"/>
        </a:xfrm>
      </p:grpSpPr>
      <p:sp>
        <p:nvSpPr>
          <p:cNvPr id="35" name="Shape 35"/>
          <p:cNvSpPr txBox="1"/>
          <p:nvPr/>
        </p:nvSpPr>
        <p:spPr>
          <a:xfrm>
            <a:off x="719825" y="196325"/>
            <a:ext cx="7355400" cy="680399"/>
          </a:xfrm>
          <a:prstGeom prst="rect">
            <a:avLst/>
          </a:prstGeom>
          <a:noFill/>
        </p:spPr>
        <p:txBody>
          <a:bodyPr lIns="91425" tIns="91425" rIns="91425" bIns="91425" anchor="t" anchorCtr="0">
            <a:spAutoFit/>
          </a:bodyPr>
          <a:lstStyle/>
          <a:p>
            <a:pPr algn="ctr">
              <a:buNone/>
            </a:pPr>
            <a:r>
              <a:rPr lang="en" sz="3000"/>
              <a:t>The Chimney Sweeper</a:t>
            </a:r>
          </a:p>
        </p:txBody>
      </p:sp>
      <p:sp>
        <p:nvSpPr>
          <p:cNvPr id="36" name="Shape 36"/>
          <p:cNvSpPr/>
          <p:nvPr/>
        </p:nvSpPr>
        <p:spPr>
          <a:xfrm>
            <a:off x="255600" y="1098000"/>
            <a:ext cx="2505075" cy="5600700"/>
          </a:xfrm>
          <a:prstGeom prst="rect">
            <a:avLst/>
          </a:prstGeom>
          <a:blipFill>
            <a:blip r:embed="rId3"/>
            <a:stretch>
              <a:fillRect/>
            </a:stretch>
          </a:blipFill>
          <a:ln>
            <a:noFill/>
          </a:ln>
        </p:spPr>
      </p:sp>
      <p:sp>
        <p:nvSpPr>
          <p:cNvPr id="37" name="Shape 37"/>
          <p:cNvSpPr/>
          <p:nvPr/>
        </p:nvSpPr>
        <p:spPr>
          <a:xfrm>
            <a:off x="6174794" y="1194681"/>
            <a:ext cx="2541730" cy="5574661"/>
          </a:xfrm>
          <a:prstGeom prst="rect">
            <a:avLst/>
          </a:prstGeom>
          <a:blipFill>
            <a:blip r:embed="rId4"/>
            <a:stretch>
              <a:fillRect/>
            </a:stretch>
          </a:blipFill>
          <a:ln>
            <a:noFill/>
          </a:ln>
        </p:spPr>
      </p:sp>
      <p:sp>
        <p:nvSpPr>
          <p:cNvPr id="38" name="Shape 38"/>
          <p:cNvSpPr txBox="1"/>
          <p:nvPr/>
        </p:nvSpPr>
        <p:spPr>
          <a:xfrm>
            <a:off x="98550" y="5079450"/>
            <a:ext cx="8946900" cy="1823099"/>
          </a:xfrm>
          <a:prstGeom prst="rect">
            <a:avLst/>
          </a:prstGeom>
          <a:noFill/>
        </p:spPr>
        <p:txBody>
          <a:bodyPr lIns="91425" tIns="91425" rIns="91425" bIns="91425" anchor="t" anchorCtr="0">
            <a:spAutoFit/>
          </a:bodyPr>
          <a:lstStyle/>
          <a:p>
            <a:endParaRPr/>
          </a:p>
        </p:txBody>
      </p:sp>
      <p:sp>
        <p:nvSpPr>
          <p:cNvPr id="39" name="Shape 39"/>
          <p:cNvSpPr txBox="1"/>
          <p:nvPr/>
        </p:nvSpPr>
        <p:spPr>
          <a:xfrm>
            <a:off x="2984025" y="1282600"/>
            <a:ext cx="2905500" cy="5354100"/>
          </a:xfrm>
          <a:prstGeom prst="rect">
            <a:avLst/>
          </a:prstGeom>
          <a:noFill/>
        </p:spPr>
        <p:txBody>
          <a:bodyPr lIns="91425" tIns="91425" rIns="91425" bIns="91425" anchor="t" anchorCtr="0">
            <a:spAutoFit/>
          </a:bodyPr>
          <a:lstStyle/>
          <a:p>
            <a:pPr>
              <a:buNone/>
            </a:pPr>
            <a:r>
              <a:rPr lang="en" sz="2000"/>
              <a:t>There was a great deal of child labor in 18th century England. Young boys of about 4 or 5 were sold, and used to clean chimneys because they were small enough to climb inside. This practice was socially acceptable and common at this time.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The Chimney Sweeper</a:t>
            </a:r>
          </a:p>
        </p:txBody>
      </p:sp>
      <p:sp>
        <p:nvSpPr>
          <p:cNvPr id="45" name="Shape 45"/>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algn="ctr" rtl="0">
              <a:spcBef>
                <a:spcPts val="0"/>
              </a:spcBef>
              <a:buClr>
                <a:srgbClr val="000000"/>
              </a:buClr>
              <a:buSzPct val="45833"/>
              <a:buFont typeface="Arial"/>
              <a:buNone/>
            </a:pPr>
            <a:r>
              <a:rPr lang="en" sz="2400">
                <a:solidFill>
                  <a:srgbClr val="000000"/>
                </a:solidFill>
              </a:rPr>
              <a:t>Which version of the poem do you think better describes the situation that the chimney sweeper is in?</a:t>
            </a:r>
          </a:p>
          <a:p>
            <a:endParaRPr/>
          </a:p>
          <a:p>
            <a:pPr lvl="0" algn="ctr" rtl="0">
              <a:spcBef>
                <a:spcPts val="0"/>
              </a:spcBef>
              <a:buClr>
                <a:srgbClr val="000000"/>
              </a:buClr>
              <a:buSzPct val="45833"/>
              <a:buFont typeface="Arial"/>
              <a:buNone/>
            </a:pPr>
            <a:r>
              <a:rPr lang="en" sz="2400">
                <a:solidFill>
                  <a:srgbClr val="000000"/>
                </a:solidFill>
              </a:rPr>
              <a:t>A) The young chimney sweepers may have to work hard and do dirty work at a young age, but they will be rewarded for their hard work in the next life. Their cheerful songs show that they are content with their position.</a:t>
            </a:r>
          </a:p>
          <a:p>
            <a:endParaRPr/>
          </a:p>
          <a:p>
            <a:pPr lvl="0" algn="ctr">
              <a:spcBef>
                <a:spcPts val="0"/>
              </a:spcBef>
              <a:buClr>
                <a:srgbClr val="000000"/>
              </a:buClr>
              <a:buSzPct val="45833"/>
              <a:buFont typeface="Arial"/>
              <a:buNone/>
            </a:pPr>
            <a:r>
              <a:rPr lang="en" sz="2400">
                <a:solidFill>
                  <a:srgbClr val="000000"/>
                </a:solidFill>
              </a:rPr>
              <a:t>B) The young boys are manipulated to hide the fact that they are miserable and oppressed. They are taught cheerful songs so they look happy and are told stories of the next life to keep them working hard.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49"/>
        <p:cNvGrpSpPr/>
        <p:nvPr/>
      </p:nvGrpSpPr>
      <p:grpSpPr>
        <a:xfrm>
          <a:off x="0" y="0"/>
          <a:ext cx="0" cy="0"/>
          <a:chOff x="0" y="0"/>
          <a:chExt cx="0" cy="0"/>
        </a:xfrm>
      </p:grpSpPr>
      <p:sp>
        <p:nvSpPr>
          <p:cNvPr id="50" name="Shape 50"/>
          <p:cNvSpPr/>
          <p:nvPr/>
        </p:nvSpPr>
        <p:spPr>
          <a:xfrm>
            <a:off x="1962008" y="349238"/>
            <a:ext cx="5219983" cy="3917917"/>
          </a:xfrm>
          <a:prstGeom prst="rect">
            <a:avLst/>
          </a:prstGeom>
          <a:blipFill>
            <a:blip r:embed="rId3"/>
            <a:stretch>
              <a:fillRect/>
            </a:stretch>
          </a:blipFill>
          <a:ln>
            <a:noFill/>
          </a:ln>
        </p:spPr>
      </p:sp>
      <p:sp>
        <p:nvSpPr>
          <p:cNvPr id="51" name="Shape 51"/>
          <p:cNvSpPr txBox="1"/>
          <p:nvPr/>
        </p:nvSpPr>
        <p:spPr>
          <a:xfrm>
            <a:off x="289773" y="4455275"/>
            <a:ext cx="8632799" cy="2331000"/>
          </a:xfrm>
          <a:prstGeom prst="rect">
            <a:avLst/>
          </a:prstGeom>
          <a:noFill/>
        </p:spPr>
        <p:txBody>
          <a:bodyPr lIns="91425" tIns="91425" rIns="91425" bIns="91425" anchor="t" anchorCtr="0">
            <a:spAutoFit/>
          </a:bodyPr>
          <a:lstStyle/>
          <a:p>
            <a:pPr lvl="0" algn="ctr" rtl="0">
              <a:buNone/>
            </a:pPr>
            <a:r>
              <a:rPr lang="en" sz="2200"/>
              <a:t>Does this image remind you of:</a:t>
            </a:r>
          </a:p>
          <a:p>
            <a:endParaRPr/>
          </a:p>
          <a:p>
            <a:pPr lvl="0" algn="ctr" rtl="0">
              <a:buNone/>
            </a:pPr>
            <a:r>
              <a:rPr lang="en" sz="2200"/>
              <a:t>A) Memorable vacations and fun with family and/or friends.</a:t>
            </a:r>
          </a:p>
          <a:p>
            <a:endParaRPr/>
          </a:p>
          <a:p>
            <a:pPr algn="ctr">
              <a:buNone/>
            </a:pPr>
            <a:r>
              <a:rPr lang="en" sz="2200"/>
              <a:t>B) Overpriced food, parking, admission, huge crowds, and long lines.</a:t>
            </a:r>
            <a:r>
              <a:rPr lang="en" sz="180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888899"/>
          </a:xfrm>
          <a:prstGeom prst="rect">
            <a:avLst/>
          </a:prstGeom>
        </p:spPr>
        <p:txBody>
          <a:bodyPr lIns="91425" tIns="91425" rIns="91425" bIns="91425" anchor="b" anchorCtr="0">
            <a:spAutoFit/>
          </a:bodyPr>
          <a:lstStyle/>
          <a:p>
            <a:pPr algn="ctr">
              <a:buNone/>
            </a:pPr>
            <a:r>
              <a:rPr lang="en" dirty="0"/>
              <a:t>The Tyger and The Lamb</a:t>
            </a:r>
          </a:p>
        </p:txBody>
      </p:sp>
      <p:sp>
        <p:nvSpPr>
          <p:cNvPr id="57" name="Shape 57"/>
          <p:cNvSpPr txBox="1">
            <a:spLocks noGrp="1"/>
          </p:cNvSpPr>
          <p:nvPr>
            <p:ph type="body" idx="1"/>
          </p:nvPr>
        </p:nvSpPr>
        <p:spPr>
          <a:xfrm>
            <a:off x="3132150" y="1069040"/>
            <a:ext cx="2990700" cy="5447615"/>
          </a:xfrm>
          <a:prstGeom prst="rect">
            <a:avLst/>
          </a:prstGeom>
        </p:spPr>
        <p:txBody>
          <a:bodyPr lIns="91425" tIns="91425" rIns="91425" bIns="91425" anchor="t" anchorCtr="0">
            <a:spAutoFit/>
          </a:bodyPr>
          <a:lstStyle/>
          <a:p>
            <a:pPr>
              <a:spcBef>
                <a:spcPts val="0"/>
              </a:spcBef>
              <a:buNone/>
            </a:pPr>
            <a:r>
              <a:rPr lang="en" sz="1900" dirty="0" smtClean="0"/>
              <a:t>These </a:t>
            </a:r>
            <a:r>
              <a:rPr lang="en" sz="1900" dirty="0"/>
              <a:t>twin poems </a:t>
            </a:r>
            <a:r>
              <a:rPr lang="en" sz="1900" dirty="0" smtClean="0"/>
              <a:t>both</a:t>
            </a:r>
          </a:p>
          <a:p>
            <a:pPr>
              <a:spcBef>
                <a:spcPts val="0"/>
              </a:spcBef>
              <a:buNone/>
            </a:pPr>
            <a:r>
              <a:rPr lang="en" sz="1900" dirty="0" smtClean="0"/>
              <a:t>cover </a:t>
            </a:r>
            <a:r>
              <a:rPr lang="en" sz="1900" dirty="0"/>
              <a:t>a perspective </a:t>
            </a:r>
            <a:r>
              <a:rPr lang="en" sz="1900" dirty="0" smtClean="0"/>
              <a:t>on</a:t>
            </a:r>
          </a:p>
          <a:p>
            <a:pPr>
              <a:spcBef>
                <a:spcPts val="0"/>
              </a:spcBef>
              <a:buNone/>
            </a:pPr>
            <a:r>
              <a:rPr lang="en" sz="1900" dirty="0" smtClean="0"/>
              <a:t>religion</a:t>
            </a:r>
            <a:r>
              <a:rPr lang="en" sz="1900" dirty="0"/>
              <a:t>, as the </a:t>
            </a:r>
            <a:r>
              <a:rPr lang="en" sz="1900" dirty="0" smtClean="0"/>
              <a:t>lamb</a:t>
            </a:r>
          </a:p>
          <a:p>
            <a:pPr>
              <a:spcBef>
                <a:spcPts val="0"/>
              </a:spcBef>
              <a:buNone/>
            </a:pPr>
            <a:r>
              <a:rPr lang="en" sz="1900" dirty="0" smtClean="0"/>
              <a:t>represents </a:t>
            </a:r>
            <a:r>
              <a:rPr lang="en" sz="1900" dirty="0"/>
              <a:t>good and </a:t>
            </a:r>
            <a:r>
              <a:rPr lang="en" sz="1900" dirty="0" smtClean="0"/>
              <a:t>pure</a:t>
            </a:r>
          </a:p>
          <a:p>
            <a:pPr>
              <a:spcBef>
                <a:spcPts val="0"/>
              </a:spcBef>
              <a:buNone/>
            </a:pPr>
            <a:r>
              <a:rPr lang="en" sz="1900" dirty="0" smtClean="0"/>
              <a:t>things </a:t>
            </a:r>
            <a:r>
              <a:rPr lang="en" sz="1900" dirty="0"/>
              <a:t>and the </a:t>
            </a:r>
            <a:r>
              <a:rPr lang="en" sz="1900" dirty="0" smtClean="0"/>
              <a:t>tyger</a:t>
            </a:r>
          </a:p>
          <a:p>
            <a:pPr>
              <a:spcBef>
                <a:spcPts val="0"/>
              </a:spcBef>
              <a:buNone/>
            </a:pPr>
            <a:r>
              <a:rPr lang="en" sz="1900" dirty="0" smtClean="0"/>
              <a:t>represents </a:t>
            </a:r>
            <a:r>
              <a:rPr lang="en" sz="1900" dirty="0"/>
              <a:t>mystery </a:t>
            </a:r>
            <a:r>
              <a:rPr lang="en" sz="1900" dirty="0" smtClean="0"/>
              <a:t>and</a:t>
            </a:r>
          </a:p>
          <a:p>
            <a:pPr>
              <a:spcBef>
                <a:spcPts val="0"/>
              </a:spcBef>
              <a:buNone/>
            </a:pPr>
            <a:r>
              <a:rPr lang="en" sz="1900" dirty="0" smtClean="0"/>
              <a:t>evil</a:t>
            </a:r>
            <a:r>
              <a:rPr lang="en" sz="1900" dirty="0"/>
              <a:t>. They give a </a:t>
            </a:r>
            <a:r>
              <a:rPr lang="en" sz="1900" dirty="0" smtClean="0"/>
              <a:t>better</a:t>
            </a:r>
          </a:p>
          <a:p>
            <a:pPr>
              <a:spcBef>
                <a:spcPts val="0"/>
              </a:spcBef>
              <a:buNone/>
            </a:pPr>
            <a:r>
              <a:rPr lang="en" sz="1900" dirty="0" smtClean="0"/>
              <a:t>picture </a:t>
            </a:r>
            <a:r>
              <a:rPr lang="en" sz="1900" dirty="0"/>
              <a:t>of what Blake </a:t>
            </a:r>
            <a:r>
              <a:rPr lang="en" sz="1900" dirty="0" smtClean="0"/>
              <a:t>was</a:t>
            </a:r>
          </a:p>
          <a:p>
            <a:pPr>
              <a:spcBef>
                <a:spcPts val="0"/>
              </a:spcBef>
              <a:buNone/>
            </a:pPr>
            <a:r>
              <a:rPr lang="en" sz="1900" dirty="0" smtClean="0"/>
              <a:t>trying </a:t>
            </a:r>
            <a:r>
              <a:rPr lang="en" sz="1900" dirty="0"/>
              <a:t>to convey </a:t>
            </a:r>
            <a:r>
              <a:rPr lang="en" sz="1900" dirty="0" smtClean="0"/>
              <a:t>together</a:t>
            </a:r>
          </a:p>
          <a:p>
            <a:pPr>
              <a:spcBef>
                <a:spcPts val="0"/>
              </a:spcBef>
              <a:buNone/>
            </a:pPr>
            <a:r>
              <a:rPr lang="en" sz="1900" dirty="0" smtClean="0"/>
              <a:t>rather </a:t>
            </a:r>
            <a:r>
              <a:rPr lang="en" sz="1900" dirty="0"/>
              <a:t>than </a:t>
            </a:r>
            <a:r>
              <a:rPr lang="en" sz="1900" dirty="0" smtClean="0"/>
              <a:t>seperately.</a:t>
            </a:r>
          </a:p>
          <a:p>
            <a:pPr>
              <a:spcBef>
                <a:spcPts val="0"/>
              </a:spcBef>
              <a:buNone/>
            </a:pPr>
            <a:r>
              <a:rPr lang="en" sz="1900" dirty="0" smtClean="0"/>
              <a:t>The </a:t>
            </a:r>
            <a:r>
              <a:rPr lang="en" sz="1900" dirty="0"/>
              <a:t>tyger </a:t>
            </a:r>
            <a:r>
              <a:rPr lang="en" sz="1900" dirty="0" smtClean="0"/>
              <a:t>especially</a:t>
            </a:r>
          </a:p>
          <a:p>
            <a:pPr>
              <a:spcBef>
                <a:spcPts val="0"/>
              </a:spcBef>
              <a:buNone/>
            </a:pPr>
            <a:r>
              <a:rPr lang="en" sz="1900" dirty="0" smtClean="0"/>
              <a:t>highlights </a:t>
            </a:r>
            <a:r>
              <a:rPr lang="en" sz="1900" dirty="0"/>
              <a:t>God's </a:t>
            </a:r>
            <a:r>
              <a:rPr lang="en" sz="1900" dirty="0" smtClean="0"/>
              <a:t>absolute</a:t>
            </a:r>
          </a:p>
          <a:p>
            <a:pPr>
              <a:spcBef>
                <a:spcPts val="0"/>
              </a:spcBef>
              <a:buNone/>
            </a:pPr>
            <a:r>
              <a:rPr lang="en" sz="1900" dirty="0" smtClean="0"/>
              <a:t>power </a:t>
            </a:r>
            <a:r>
              <a:rPr lang="en" sz="1900" dirty="0"/>
              <a:t>and the fact </a:t>
            </a:r>
            <a:r>
              <a:rPr lang="en" sz="1900" dirty="0" smtClean="0"/>
              <a:t>that</a:t>
            </a:r>
          </a:p>
          <a:p>
            <a:pPr>
              <a:spcBef>
                <a:spcPts val="0"/>
              </a:spcBef>
              <a:buNone/>
            </a:pPr>
            <a:r>
              <a:rPr lang="en" sz="1900" dirty="0" smtClean="0"/>
              <a:t>evil </a:t>
            </a:r>
            <a:r>
              <a:rPr lang="en" sz="1900" dirty="0"/>
              <a:t>is something </a:t>
            </a:r>
            <a:r>
              <a:rPr lang="en" sz="1900" dirty="0" smtClean="0"/>
              <a:t>that</a:t>
            </a:r>
          </a:p>
          <a:p>
            <a:pPr>
              <a:spcBef>
                <a:spcPts val="0"/>
              </a:spcBef>
              <a:buNone/>
            </a:pPr>
            <a:r>
              <a:rPr lang="en" sz="1900" dirty="0" smtClean="0"/>
              <a:t>cannot </a:t>
            </a:r>
            <a:r>
              <a:rPr lang="en" sz="1900" dirty="0"/>
              <a:t>be </a:t>
            </a:r>
            <a:r>
              <a:rPr lang="en" sz="1900" dirty="0" smtClean="0"/>
              <a:t>denied.</a:t>
            </a:r>
          </a:p>
          <a:p>
            <a:pPr>
              <a:spcBef>
                <a:spcPts val="0"/>
              </a:spcBef>
              <a:buNone/>
            </a:pPr>
            <a:r>
              <a:rPr lang="en" sz="1900" dirty="0" smtClean="0"/>
              <a:t>Meanwhile</a:t>
            </a:r>
            <a:r>
              <a:rPr lang="en" sz="1900" dirty="0"/>
              <a:t>, The </a:t>
            </a:r>
            <a:r>
              <a:rPr lang="en" sz="1900" dirty="0" smtClean="0"/>
              <a:t>Lamb</a:t>
            </a:r>
          </a:p>
          <a:p>
            <a:pPr>
              <a:spcBef>
                <a:spcPts val="0"/>
              </a:spcBef>
              <a:buNone/>
            </a:pPr>
            <a:r>
              <a:rPr lang="en" sz="1900" dirty="0" smtClean="0"/>
              <a:t>shows </a:t>
            </a:r>
            <a:r>
              <a:rPr lang="en" sz="1900" dirty="0"/>
              <a:t>a God that is </a:t>
            </a:r>
            <a:r>
              <a:rPr lang="en" sz="1900" dirty="0" smtClean="0"/>
              <a:t>all</a:t>
            </a:r>
          </a:p>
          <a:p>
            <a:pPr>
              <a:spcBef>
                <a:spcPts val="0"/>
              </a:spcBef>
              <a:buNone/>
            </a:pPr>
            <a:r>
              <a:rPr lang="en" sz="1900" dirty="0" smtClean="0"/>
              <a:t>good</a:t>
            </a:r>
            <a:r>
              <a:rPr lang="en" sz="1900" dirty="0"/>
              <a:t>.</a:t>
            </a:r>
          </a:p>
        </p:txBody>
      </p:sp>
      <p:sp>
        <p:nvSpPr>
          <p:cNvPr id="58" name="Shape 58"/>
          <p:cNvSpPr/>
          <p:nvPr/>
        </p:nvSpPr>
        <p:spPr>
          <a:xfrm>
            <a:off x="6173922" y="1076444"/>
            <a:ext cx="2970077" cy="5768737"/>
          </a:xfrm>
          <a:prstGeom prst="rect">
            <a:avLst/>
          </a:prstGeom>
          <a:blipFill>
            <a:blip r:embed="rId3"/>
            <a:stretch>
              <a:fillRect/>
            </a:stretch>
          </a:blipFill>
        </p:spPr>
      </p:sp>
      <p:sp>
        <p:nvSpPr>
          <p:cNvPr id="59" name="Shape 59"/>
          <p:cNvSpPr/>
          <p:nvPr/>
        </p:nvSpPr>
        <p:spPr>
          <a:xfrm>
            <a:off x="0" y="1101723"/>
            <a:ext cx="3076634" cy="5622929"/>
          </a:xfrm>
          <a:prstGeom prst="rect">
            <a:avLst/>
          </a:prstGeom>
          <a:blipFill>
            <a:blip r:embed="rId4"/>
            <a:stretch>
              <a:fillRect/>
            </a:stretch>
          </a:blipFill>
        </p:spPr>
      </p:sp>
      <p:sp>
        <p:nvSpPr>
          <p:cNvPr id="60" name="Shape 60"/>
          <p:cNvSpPr txBox="1"/>
          <p:nvPr/>
        </p:nvSpPr>
        <p:spPr>
          <a:xfrm>
            <a:off x="174600" y="5184777"/>
            <a:ext cx="8794800" cy="571500"/>
          </a:xfrm>
          <a:prstGeom prst="rect">
            <a:avLst/>
          </a:prstGeom>
          <a:noFill/>
        </p:spPr>
        <p:txBody>
          <a:bodyPr lIns="91425" tIns="91425" rIns="91425" bIns="91425" anchor="t" anchorCtr="0">
            <a:spAutoFit/>
          </a:bodyPr>
          <a:lstStyle/>
          <a:p>
            <a:endParaRPr/>
          </a:p>
        </p:txBody>
      </p:sp>
      <p:sp>
        <p:nvSpPr>
          <p:cNvPr id="61" name="Shape 61"/>
          <p:cNvSpPr txBox="1"/>
          <p:nvPr/>
        </p:nvSpPr>
        <p:spPr>
          <a:xfrm>
            <a:off x="3203575" y="3644900"/>
            <a:ext cx="3657600" cy="457200"/>
          </a:xfrm>
          <a:prstGeom prst="rect">
            <a:avLst/>
          </a:prstGeom>
          <a:noFill/>
        </p:spPr>
        <p:txBody>
          <a:bodyPr lIns="91425" tIns="91425" rIns="91425" bIns="91425" anchor="t" anchorCtr="0">
            <a:sp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The Tyger and The Lamb</a:t>
            </a:r>
          </a:p>
        </p:txBody>
      </p:sp>
      <p:sp>
        <p:nvSpPr>
          <p:cNvPr id="67" name="Shape 67"/>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algn="ctr" rtl="0">
              <a:spcBef>
                <a:spcPts val="0"/>
              </a:spcBef>
              <a:buNone/>
            </a:pPr>
            <a:r>
              <a:rPr lang="en">
                <a:solidFill>
                  <a:srgbClr val="000000"/>
                </a:solidFill>
              </a:rPr>
              <a:t>Which poem do you think best represents the way the world is?</a:t>
            </a:r>
          </a:p>
          <a:p>
            <a:endParaRPr/>
          </a:p>
          <a:p>
            <a:pPr lvl="0" rtl="0">
              <a:buNone/>
            </a:pPr>
            <a:r>
              <a:rPr lang="en"/>
              <a:t>A) The world is a good place filled with people that really do have good intentions</a:t>
            </a:r>
          </a:p>
          <a:p>
            <a:pPr>
              <a:buNone/>
            </a:pPr>
            <a:r>
              <a:rPr lang="en"/>
              <a:t>B) Everything is evil and corrupt and no one should be trusted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282575" y="4652703"/>
            <a:ext cx="8705700" cy="2031295"/>
          </a:xfrm>
          <a:prstGeom prst="rect">
            <a:avLst/>
          </a:prstGeom>
        </p:spPr>
        <p:txBody>
          <a:bodyPr lIns="91425" tIns="91425" rIns="91425" bIns="91425" anchor="t" anchorCtr="0">
            <a:spAutoFit/>
          </a:bodyPr>
          <a:lstStyle/>
          <a:p>
            <a:pPr lvl="0" indent="457200" algn="l" rtl="0">
              <a:buNone/>
            </a:pPr>
            <a:r>
              <a:rPr lang="en" sz="2200" dirty="0"/>
              <a:t>Does coming back to campus after a break remind you of</a:t>
            </a:r>
            <a:r>
              <a:rPr lang="en" sz="2200" dirty="0" smtClean="0"/>
              <a:t>:</a:t>
            </a:r>
          </a:p>
          <a:p>
            <a:pPr lvl="0" indent="457200" rtl="0">
              <a:buNone/>
            </a:pPr>
            <a:endParaRPr lang="en" sz="2200" dirty="0"/>
          </a:p>
          <a:p>
            <a:pPr lvl="0" algn="l" rtl="0">
              <a:buNone/>
            </a:pPr>
            <a:r>
              <a:rPr lang="en" sz="2200" dirty="0"/>
              <a:t>A) All of your friends you will get to see and all the fun things to do?</a:t>
            </a:r>
          </a:p>
          <a:p>
            <a:pPr algn="l">
              <a:buNone/>
            </a:pPr>
            <a:r>
              <a:rPr lang="en" sz="2200" dirty="0"/>
              <a:t>B) All of the homework, studying, and hard work you will have to do this quarter (not to mention the 4 year tuition)?</a:t>
            </a:r>
          </a:p>
        </p:txBody>
      </p:sp>
      <p:sp>
        <p:nvSpPr>
          <p:cNvPr id="73" name="Shape 73"/>
          <p:cNvSpPr/>
          <p:nvPr/>
        </p:nvSpPr>
        <p:spPr>
          <a:xfrm>
            <a:off x="152400" y="152400"/>
            <a:ext cx="8953500" cy="4360168"/>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77"/>
        <p:cNvGrpSpPr/>
        <p:nvPr/>
      </p:nvGrpSpPr>
      <p:grpSpPr>
        <a:xfrm>
          <a:off x="0" y="0"/>
          <a:ext cx="0" cy="0"/>
          <a:chOff x="0" y="0"/>
          <a:chExt cx="0" cy="0"/>
        </a:xfrm>
      </p:grpSpPr>
      <p:sp>
        <p:nvSpPr>
          <p:cNvPr id="78" name="Shape 78"/>
          <p:cNvSpPr/>
          <p:nvPr/>
        </p:nvSpPr>
        <p:spPr>
          <a:xfrm>
            <a:off x="0" y="973056"/>
            <a:ext cx="3231989" cy="5884944"/>
          </a:xfrm>
          <a:prstGeom prst="rect">
            <a:avLst/>
          </a:prstGeom>
          <a:blipFill>
            <a:blip r:embed="rId3"/>
            <a:stretch>
              <a:fillRect/>
            </a:stretch>
          </a:blipFill>
          <a:ln>
            <a:noFill/>
          </a:ln>
        </p:spPr>
      </p:sp>
      <p:sp>
        <p:nvSpPr>
          <p:cNvPr id="79" name="Shape 79"/>
          <p:cNvSpPr/>
          <p:nvPr/>
        </p:nvSpPr>
        <p:spPr>
          <a:xfrm>
            <a:off x="6240469" y="1113615"/>
            <a:ext cx="2903530" cy="5744384"/>
          </a:xfrm>
          <a:prstGeom prst="rect">
            <a:avLst/>
          </a:prstGeom>
          <a:blipFill>
            <a:blip r:embed="rId4"/>
            <a:stretch>
              <a:fillRect/>
            </a:stretch>
          </a:blipFill>
          <a:ln>
            <a:noFill/>
          </a:ln>
        </p:spPr>
      </p:sp>
      <p:sp>
        <p:nvSpPr>
          <p:cNvPr id="80" name="Shape 80"/>
          <p:cNvSpPr txBox="1">
            <a:spLocks noGrp="1"/>
          </p:cNvSpPr>
          <p:nvPr>
            <p:ph type="title"/>
          </p:nvPr>
        </p:nvSpPr>
        <p:spPr>
          <a:xfrm>
            <a:off x="457200" y="-198475"/>
            <a:ext cx="8229600" cy="1143000"/>
          </a:xfrm>
          <a:prstGeom prst="rect">
            <a:avLst/>
          </a:prstGeom>
        </p:spPr>
        <p:txBody>
          <a:bodyPr lIns="91425" tIns="91425" rIns="91425" bIns="91425" anchor="b" anchorCtr="0">
            <a:spAutoFit/>
          </a:bodyPr>
          <a:lstStyle/>
          <a:p>
            <a:pPr algn="ctr">
              <a:buNone/>
            </a:pPr>
            <a:r>
              <a:rPr lang="en"/>
              <a:t>Infant Joy vs Infant Sorrow</a:t>
            </a:r>
          </a:p>
        </p:txBody>
      </p:sp>
      <p:sp>
        <p:nvSpPr>
          <p:cNvPr id="81" name="Shape 81"/>
          <p:cNvSpPr txBox="1"/>
          <p:nvPr/>
        </p:nvSpPr>
        <p:spPr>
          <a:xfrm>
            <a:off x="3342245" y="1113615"/>
            <a:ext cx="2731499" cy="5499599"/>
          </a:xfrm>
          <a:prstGeom prst="rect">
            <a:avLst/>
          </a:prstGeom>
          <a:noFill/>
        </p:spPr>
        <p:txBody>
          <a:bodyPr lIns="91425" tIns="91425" rIns="91425" bIns="91425" anchor="t" anchorCtr="0">
            <a:spAutoFit/>
          </a:bodyPr>
          <a:lstStyle/>
          <a:p>
            <a:pPr>
              <a:buNone/>
            </a:pPr>
            <a:r>
              <a:rPr lang="en" sz="1900"/>
              <a:t>These two poems highlight the alternate perspectives of new life. On one end of the spectrum, a new life is something exquisitely beautiful derived from its complexity in nature and seen as the beginning of great things to come. On the other end, the view of experience inevitably has to foreshadow the struggles, horrors, and all other evils that the infant might face.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915</Words>
  <Application>Microsoft Macintosh PowerPoint</Application>
  <PresentationFormat>On-screen Show (4:3)</PresentationFormat>
  <Paragraphs>95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
      <vt:lpstr>PowerPoint Presentation</vt:lpstr>
      <vt:lpstr>How to Play</vt:lpstr>
      <vt:lpstr>PowerPoint Presentation</vt:lpstr>
      <vt:lpstr>The Chimney Sweeper</vt:lpstr>
      <vt:lpstr>PowerPoint Presentation</vt:lpstr>
      <vt:lpstr>The Tyger and The Lamb</vt:lpstr>
      <vt:lpstr>The Tyger and The Lamb</vt:lpstr>
      <vt:lpstr>PowerPoint Presentation</vt:lpstr>
      <vt:lpstr>Infant Joy vs Infant Sorrow</vt:lpstr>
      <vt:lpstr>Infant Joy vs Infant Sorrow</vt:lpstr>
      <vt:lpstr>PowerPoint Presentation</vt:lpstr>
      <vt:lpstr>Nurse's Song</vt:lpstr>
      <vt:lpstr>Nurse's Song</vt:lpstr>
      <vt:lpstr>PowerPoint Presentation</vt:lpstr>
      <vt:lpstr>Tally up Your As and Bs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Maulhardt</dc:creator>
  <cp:lastModifiedBy>Steven Marx</cp:lastModifiedBy>
  <cp:revision>7</cp:revision>
  <dcterms:modified xsi:type="dcterms:W3CDTF">2012-06-01T03:52:57Z</dcterms:modified>
</cp:coreProperties>
</file>